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38" r:id="rId2"/>
  </p:sldMasterIdLst>
  <p:notesMasterIdLst>
    <p:notesMasterId r:id="rId35"/>
  </p:notesMasterIdLst>
  <p:handoutMasterIdLst>
    <p:handoutMasterId r:id="rId36"/>
  </p:handoutMasterIdLst>
  <p:sldIdLst>
    <p:sldId id="336" r:id="rId3"/>
    <p:sldId id="291" r:id="rId4"/>
    <p:sldId id="368" r:id="rId5"/>
    <p:sldId id="370" r:id="rId6"/>
    <p:sldId id="337" r:id="rId7"/>
    <p:sldId id="341" r:id="rId8"/>
    <p:sldId id="342" r:id="rId9"/>
    <p:sldId id="343" r:id="rId10"/>
    <p:sldId id="338" r:id="rId11"/>
    <p:sldId id="344" r:id="rId12"/>
    <p:sldId id="345" r:id="rId13"/>
    <p:sldId id="364" r:id="rId14"/>
    <p:sldId id="365" r:id="rId15"/>
    <p:sldId id="366" r:id="rId16"/>
    <p:sldId id="367" r:id="rId17"/>
    <p:sldId id="346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7" r:id="rId27"/>
    <p:sldId id="358" r:id="rId28"/>
    <p:sldId id="359" r:id="rId29"/>
    <p:sldId id="360" r:id="rId30"/>
    <p:sldId id="361" r:id="rId31"/>
    <p:sldId id="362" r:id="rId32"/>
    <p:sldId id="369" r:id="rId33"/>
    <p:sldId id="335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7E5"/>
    <a:srgbClr val="635C5B"/>
    <a:srgbClr val="D9D7D3"/>
    <a:srgbClr val="CFCDC9"/>
    <a:srgbClr val="BA0C2F"/>
    <a:srgbClr val="FFFFFF"/>
    <a:srgbClr val="6C6463"/>
    <a:srgbClr val="651D32"/>
    <a:srgbClr val="002F6C"/>
    <a:srgbClr val="0067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11288B-8453-4C24-9723-DF21EF335107}" v="679" dt="2017-06-22T09:11:03.912"/>
    <p1510:client id="{85396EBD-4EDF-41C1-A571-08FD9C1D5991}" v="142" dt="2017-06-22T08:49:12.6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0"/>
  </p:normalViewPr>
  <p:slideViewPr>
    <p:cSldViewPr snapToGrid="0">
      <p:cViewPr varScale="1">
        <p:scale>
          <a:sx n="109" d="100"/>
          <a:sy n="109" d="100"/>
        </p:scale>
        <p:origin x="172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notesMaster" Target="notesMasters/notesMaster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Relationship Id="rId41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t>7/11/17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3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544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7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89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3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52399"/>
            <a:ext cx="8839200" cy="6555326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0C00456-721A-A94C-800A-D5E7EE91C160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chemeClr val="bg1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  <p:pic>
        <p:nvPicPr>
          <p:cNvPr id="15" name="Picture 14" descr="USAID_Logo_White_v02.png"/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711926"/>
            <a:ext cx="1828800" cy="544010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3077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214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7714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25405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41460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62035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27900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3F4168E2-91C5-9646-9F53-5B4E70AF759D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USAID_Logo_White_v02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62600" y="5665245"/>
            <a:ext cx="3429000" cy="838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Autofit/>
          </a:bodyPr>
          <a:lstStyle>
            <a:lvl1pPr marL="0" indent="0" algn="l">
              <a:buNone/>
              <a:defRPr sz="4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THANK YOU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B2C8F94-9D67-854F-8417-3B884156945E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452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827782"/>
            <a:ext cx="5486400" cy="1077218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349C05-927F-3348-96DF-9086CF2761D6}" type="datetime1">
              <a:rPr lang="en-US" smtClean="0"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746760" y="9906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293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989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B2C8F94-9D67-854F-8417-3B884156945E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7712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F1C838E6-2EFE-2E47-BF15-73F64BC0A44F}" type="datetime1">
              <a:rPr lang="en-US" smtClean="0"/>
              <a:t>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102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22633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CCE5460-4FB7-5647-9AB1-CEF5116A5DCA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83867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D8A49A0-1A63-6943-82D6-C193E6102C72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824639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879362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42319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F1C838E6-2EFE-2E47-BF15-73F64BC0A44F}" type="datetime1">
              <a:rPr lang="en-US" smtClean="0"/>
              <a:t>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51183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476668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CCE5460-4FB7-5647-9AB1-CEF5116A5DCA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51040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D8A49A0-1A63-6943-82D6-C193E6102C72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96746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Re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827782"/>
            <a:ext cx="5486400" cy="1077218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349C05-927F-3348-96DF-9086CF2761D6}" type="datetime1">
              <a:rPr lang="en-US" smtClean="0"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746760" y="9906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963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Title + Lef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7383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0345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7718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9730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130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9036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2221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5252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1435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07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160972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4004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754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slideLayout" Target="../slideLayouts/slideLayout30.xml"/><Relationship Id="rId3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1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8.xml"/><Relationship Id="rId9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30079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fld id="{7C017F59-29DA-6F48-B92A-5AD511CC2D63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0079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30079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ame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88133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74" r:id="rId2"/>
    <p:sldLayoutId id="2147483654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4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30" r:id="rId15"/>
    <p:sldLayoutId id="2147483696" r:id="rId16"/>
    <p:sldLayoutId id="2147483716" r:id="rId17"/>
    <p:sldLayoutId id="2147483717" r:id="rId18"/>
    <p:sldLayoutId id="2147483718" r:id="rId19"/>
    <p:sldLayoutId id="2147483686" r:id="rId20"/>
    <p:sldLayoutId id="2147483720" r:id="rId21"/>
    <p:sldLayoutId id="2147483699" r:id="rId22"/>
    <p:sldLayoutId id="2147483694" r:id="rId23"/>
    <p:sldLayoutId id="2147483731" r:id="rId24"/>
    <p:sldLayoutId id="2147483732" r:id="rId25"/>
    <p:sldLayoutId id="2147483733" r:id="rId26"/>
    <p:sldLayoutId id="2147483734" r:id="rId27"/>
    <p:sldLayoutId id="2147483735" r:id="rId28"/>
    <p:sldLayoutId id="2147483736" r:id="rId29"/>
    <p:sldLayoutId id="2147483737" r:id="rId30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230188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•"/>
        <a:defRPr sz="2000" b="0" i="0" kern="1200">
          <a:solidFill>
            <a:srgbClr val="635C5B"/>
          </a:solidFill>
          <a:latin typeface="Gill Sans MT"/>
          <a:ea typeface="+mn-ea"/>
          <a:cs typeface="Gill Sans MT"/>
        </a:defRPr>
      </a:lvl1pPr>
      <a:lvl2pPr marL="684213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–"/>
        <a:defRPr sz="2000" b="0" i="0" kern="1200">
          <a:solidFill>
            <a:srgbClr val="635C5B"/>
          </a:solidFill>
          <a:latin typeface="Gill Sans MT"/>
          <a:ea typeface="+mn-ea"/>
          <a:cs typeface="Gill Sans MT"/>
        </a:defRPr>
      </a:lvl2pPr>
      <a:lvl3pPr marL="914400" indent="-230188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146175" indent="-231775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255713" indent="-230188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24ACD-4017-4E2F-9B79-0CA1E29D241A}" type="datetimeFigureOut">
              <a:rPr lang="en-GB" smtClean="0"/>
              <a:t>11/07/2017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05223-B9C7-4423-B208-59D7B0F4E8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4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0C00456-721A-A94C-800A-D5E7EE91C160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-623667" y="5911334"/>
            <a:ext cx="7772400" cy="6096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BASICS OF PHOTOGRAPHY  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55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8120" y="914400"/>
            <a:ext cx="3657600" cy="579120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3200">
                <a:solidFill>
                  <a:schemeClr val="tx1"/>
                </a:solidFill>
              </a:rPr>
              <a:t>B)  </a:t>
            </a:r>
            <a:r>
              <a:rPr lang="en-GB" sz="3200">
                <a:solidFill>
                  <a:schemeClr val="accent5">
                    <a:lumMod val="50000"/>
                  </a:schemeClr>
                </a:solidFill>
              </a:rPr>
              <a:t>Side Lighting instead of front or overhead (noon-time) lighting</a:t>
            </a:r>
            <a:endParaRPr lang="en-US"/>
          </a:p>
          <a:p>
            <a:pPr marL="683895" lvl="1" indent="-229870"/>
            <a:r>
              <a:rPr lang="en-GB" sz="2800"/>
              <a:t>The use of	frontal flash lighting tends to flatten faces</a:t>
            </a:r>
          </a:p>
          <a:p>
            <a:pPr marL="683895" lvl="1" indent="-229870"/>
            <a:r>
              <a:rPr lang="en-GB" sz="2800"/>
              <a:t>Use side lighting as much as possible, even moving your subject, if necessary, next to a window</a:t>
            </a:r>
          </a:p>
          <a:p>
            <a:pPr marL="683895" lvl="1" indent="-229870"/>
            <a:endParaRPr lang="en-GB">
              <a:solidFill>
                <a:srgbClr val="0067B9"/>
              </a:solidFill>
            </a:endParaRPr>
          </a:p>
          <a:p>
            <a:pPr marL="229870" indent="-229870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208747"/>
            <a:ext cx="3874380" cy="538014"/>
          </a:xfrm>
        </p:spPr>
        <p:txBody>
          <a:bodyPr/>
          <a:lstStyle/>
          <a:p>
            <a:r>
              <a:rPr lang="en-GB"/>
              <a:t>LIGHT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887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8120" y="914400"/>
            <a:ext cx="3657600" cy="5791200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>
                <a:solidFill>
                  <a:schemeClr val="tx1"/>
                </a:solidFill>
              </a:rPr>
              <a:t>C) </a:t>
            </a:r>
            <a:r>
              <a:rPr lang="en-GB" sz="3200">
                <a:solidFill>
                  <a:schemeClr val="tx1"/>
                </a:solidFill>
              </a:rPr>
              <a:t>Use fill-in flash, for backlit situations or overhead sun</a:t>
            </a:r>
            <a:endParaRPr lang="en-US"/>
          </a:p>
          <a:p>
            <a:pPr marL="683895" lvl="1" indent="-229870"/>
            <a:r>
              <a:rPr lang="en-GB" sz="2800"/>
              <a:t>Overhead sun creates dark eye sockets and unattractive shadows, which can be reduced by using a flash	</a:t>
            </a:r>
          </a:p>
          <a:p>
            <a:pPr marL="683895" lvl="1" indent="-229870"/>
            <a:r>
              <a:rPr lang="en-GB" sz="2800"/>
              <a:t>Use fill-in flash also for situations where the subject is backlit (camera auto exposure will be confused)</a:t>
            </a:r>
            <a:endParaRPr lang="en-GB">
              <a:solidFill>
                <a:srgbClr val="0067B9"/>
              </a:solidFill>
            </a:endParaRPr>
          </a:p>
          <a:p>
            <a:pPr marL="229870" indent="-229870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208747"/>
            <a:ext cx="3874380" cy="538014"/>
          </a:xfrm>
        </p:spPr>
        <p:txBody>
          <a:bodyPr/>
          <a:lstStyle/>
          <a:p>
            <a:r>
              <a:rPr lang="en-GB"/>
              <a:t>LIGHT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17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Different camera positions can help tell your story</a:t>
            </a:r>
          </a:p>
          <a:p>
            <a:r>
              <a:rPr lang="en-GB" sz="2800" dirty="0"/>
              <a:t>Shoot from above or below, as well as from eye level</a:t>
            </a:r>
          </a:p>
          <a:p>
            <a:r>
              <a:rPr lang="en-GB" sz="2800" dirty="0"/>
              <a:t>Film from different positions around the subject as well</a:t>
            </a:r>
          </a:p>
          <a:p>
            <a:r>
              <a:rPr lang="en-GB" sz="2800" dirty="0"/>
              <a:t>Make sure your subjects look in the right direction</a:t>
            </a:r>
          </a:p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6104" y="848380"/>
            <a:ext cx="7772400" cy="523220"/>
          </a:xfrm>
        </p:spPr>
        <p:txBody>
          <a:bodyPr/>
          <a:lstStyle/>
          <a:p>
            <a:r>
              <a:rPr lang="en-GB"/>
              <a:t>3. CAMERA ANGLES</a:t>
            </a:r>
          </a:p>
        </p:txBody>
      </p:sp>
    </p:spTree>
    <p:extLst>
      <p:ext uri="{BB962C8B-B14F-4D97-AF65-F5344CB8AC3E}">
        <p14:creationId xmlns:p14="http://schemas.microsoft.com/office/powerpoint/2010/main" val="941441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686104" y="838200"/>
            <a:ext cx="3809696" cy="5334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800">
                <a:solidFill>
                  <a:schemeClr val="bg2"/>
                </a:solidFill>
              </a:rPr>
              <a:t>Low angle shots</a:t>
            </a:r>
          </a:p>
          <a:p>
            <a:r>
              <a:rPr lang="en-GB" sz="2800"/>
              <a:t>The camera points upwards from below, make people (and things) look bigger, more courageous and more important</a:t>
            </a:r>
          </a:p>
          <a:p>
            <a:r>
              <a:rPr lang="en-GB" sz="2800"/>
              <a:t>These shots are also good for shooting people who are looking down at things, so you’re filming their face rather than the top of their head.</a:t>
            </a:r>
          </a:p>
          <a:p>
            <a:endParaRPr lang="en-GB" sz="2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8E012-EC0C-1649-A039-CB178266D114}" type="datetime1">
              <a:rPr lang="en-US" smtClean="0"/>
              <a:t>7/11/17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8309" y="1982931"/>
            <a:ext cx="4059382" cy="304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12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/>
              <a:t>Shots from above usually make people or things look weaker and less powerful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74872"/>
            <a:ext cx="3657296" cy="523220"/>
          </a:xfrm>
        </p:spPr>
        <p:txBody>
          <a:bodyPr/>
          <a:lstStyle/>
          <a:p>
            <a:r>
              <a:rPr lang="en-GB"/>
              <a:t>High angle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407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/>
              <a:t>It makes us feel really engaged with the subject. It’s often used as a subjective shot, where we see the person as if we’re looking through the eyes of another character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74872"/>
            <a:ext cx="3657296" cy="523220"/>
          </a:xfrm>
        </p:spPr>
        <p:txBody>
          <a:bodyPr/>
          <a:lstStyle/>
          <a:p>
            <a:r>
              <a:rPr lang="en-GB"/>
              <a:t>Eye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2057401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851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371600"/>
            <a:ext cx="7772400" cy="5149334"/>
          </a:xfrm>
        </p:spPr>
        <p:txBody>
          <a:bodyPr>
            <a:noAutofit/>
          </a:bodyPr>
          <a:lstStyle/>
          <a:p>
            <a:r>
              <a:rPr lang="en-GB" sz="2800"/>
              <a:t>Event photographs should avoid project staff, and instead highlight the positive change for bene­ficiaries</a:t>
            </a:r>
          </a:p>
          <a:p>
            <a:r>
              <a:rPr lang="en-GB" sz="2800"/>
              <a:t>The photographer might choose to capture the reactions of the participants in particularly expressive emotions, such as deep concentration or surprise </a:t>
            </a:r>
          </a:p>
          <a:p>
            <a:r>
              <a:rPr lang="en-GB" sz="2800"/>
              <a:t>When taking pictures of events, the photogra­pher should try to  include visual clues about the purpose, sponsor, and location of the event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6104" y="848380"/>
            <a:ext cx="7772400" cy="523220"/>
          </a:xfrm>
        </p:spPr>
        <p:txBody>
          <a:bodyPr/>
          <a:lstStyle/>
          <a:p>
            <a:r>
              <a:rPr lang="en-GB" b="1"/>
              <a:t>PROJECT PHOTOS - GUIDELINE</a:t>
            </a:r>
          </a:p>
        </p:txBody>
      </p:sp>
    </p:spTree>
    <p:extLst>
      <p:ext uri="{BB962C8B-B14F-4D97-AF65-F5344CB8AC3E}">
        <p14:creationId xmlns:p14="http://schemas.microsoft.com/office/powerpoint/2010/main" val="819812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/>
              <a:t>Get close and focus on the subject</a:t>
            </a:r>
          </a:p>
          <a:p>
            <a:r>
              <a:rPr lang="en-GB" sz="3200"/>
              <a:t>Demonstrate  "aid in action."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13317"/>
            <a:ext cx="3657296" cy="584775"/>
          </a:xfrm>
        </p:spPr>
        <p:txBody>
          <a:bodyPr/>
          <a:lstStyle/>
          <a:p>
            <a:r>
              <a:rPr lang="en-GB" sz="3200"/>
              <a:t>Photography DOs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9681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/>
              <a:t>Show people looking into the camera whenever possible to al­low an emotional connection with readers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13317"/>
            <a:ext cx="3657296" cy="584775"/>
          </a:xfrm>
        </p:spPr>
        <p:txBody>
          <a:bodyPr/>
          <a:lstStyle/>
          <a:p>
            <a:r>
              <a:rPr lang="en-GB" sz="3200"/>
              <a:t>Photography DOs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08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 dirty="0"/>
              <a:t>Select images that are in focus, </a:t>
            </a:r>
            <a:r>
              <a:rPr lang="en-GB" sz="3200" dirty="0" err="1"/>
              <a:t>colorful</a:t>
            </a:r>
            <a:r>
              <a:rPr lang="en-GB" sz="3200" dirty="0"/>
              <a:t>, and bright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13317"/>
            <a:ext cx="3657296" cy="584775"/>
          </a:xfrm>
        </p:spPr>
        <p:txBody>
          <a:bodyPr/>
          <a:lstStyle/>
          <a:p>
            <a:r>
              <a:rPr lang="en-GB" sz="3200"/>
              <a:t>Photography DOs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076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2680" y="2116693"/>
            <a:ext cx="5098920" cy="3582431"/>
          </a:xfrm>
        </p:spPr>
      </p:pic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79B594D-EE2C-E248-B7F0-F679C2E525DC}" type="datetime1">
              <a:rPr lang="en-US" smtClean="0"/>
              <a:pPr/>
              <a:t>7/11/17</a:t>
            </a:fld>
            <a:r>
              <a:rPr lang="en-US"/>
              <a:t>`1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3" name="Subtitle 12"/>
          <p:cNvSpPr>
            <a:spLocks noGrp="1"/>
          </p:cNvSpPr>
          <p:nvPr>
            <p:ph idx="1"/>
            <p:extLst>
              <p:ext uri="{D42A27DB-BD31-4B8C-83A1-F6EECF244321}">
                <p14:modId xmlns:p14="http://schemas.microsoft.com/office/powerpoint/2010/main" val="1103670594"/>
              </p:ext>
            </p:extLst>
          </p:nvPr>
        </p:nvSpPr>
        <p:spPr>
          <a:xfrm>
            <a:off x="226454" y="1850712"/>
            <a:ext cx="3657600" cy="4114799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4D8A"/>
                </a:solidFill>
              </a:rPr>
              <a:t>Introduction to photography</a:t>
            </a: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4D8A"/>
                </a:solidFill>
              </a:rPr>
              <a:t>Importance of photography in project's activities </a:t>
            </a:r>
            <a:endParaRPr lang="en-US"/>
          </a:p>
          <a:p>
            <a:pPr marL="229870" indent="-22987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4D8A"/>
                </a:solidFill>
              </a:rPr>
              <a:t>Composition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4D8A"/>
                </a:solidFill>
              </a:rPr>
              <a:t>Light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4D8A"/>
                </a:solidFill>
              </a:rPr>
              <a:t>Camera angles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4D8A"/>
                </a:solidFill>
              </a:rPr>
              <a:t>Project photos</a:t>
            </a:r>
          </a:p>
          <a:p>
            <a:pPr marL="739775" lvl="1" indent="-285750">
              <a:buFont typeface="Arial" panose="020B0604020202020204" pitchFamily="34" charset="0"/>
              <a:buChar char="•"/>
            </a:pPr>
            <a:r>
              <a:rPr lang="en-GB" sz="2200">
                <a:solidFill>
                  <a:srgbClr val="004D8A"/>
                </a:solidFill>
              </a:rPr>
              <a:t>Dos &amp; Don’ts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4D8A"/>
                </a:solidFill>
              </a:rPr>
              <a:t>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4D8A"/>
                </a:solidFill>
              </a:rPr>
              <a:t>Editing </a:t>
            </a:r>
            <a:endParaRPr lang="en-GB" sz="2400">
              <a:solidFill>
                <a:srgbClr val="BA0C2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85800" y="772180"/>
            <a:ext cx="6553200" cy="523220"/>
          </a:xfrm>
        </p:spPr>
        <p:txBody>
          <a:bodyPr/>
          <a:lstStyle/>
          <a:p>
            <a:pPr algn="ctr"/>
            <a:r>
              <a:rPr lang="en-GB"/>
              <a:t>Objectives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 rot="16200000">
            <a:off x="7527667" y="3984248"/>
            <a:ext cx="2743200" cy="184666"/>
          </a:xfrm>
        </p:spPr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0" y="6521450"/>
            <a:ext cx="2895600" cy="184150"/>
          </a:xfrm>
        </p:spPr>
        <p:txBody>
          <a:bodyPr/>
          <a:lstStyle/>
          <a:p>
            <a:r>
              <a:rPr lang="en-US"/>
              <a:t>FOOTER GOES HERE</a:t>
            </a:r>
          </a:p>
        </p:txBody>
      </p:sp>
    </p:spTree>
    <p:extLst>
      <p:ext uri="{BB962C8B-B14F-4D97-AF65-F5344CB8AC3E}">
        <p14:creationId xmlns:p14="http://schemas.microsoft.com/office/powerpoint/2010/main" val="9552446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29870" indent="-229870"/>
            <a:r>
              <a:rPr lang="en-GB" sz="3200" dirty="0"/>
              <a:t>Show positive benefits of change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13317"/>
            <a:ext cx="3657296" cy="584775"/>
          </a:xfrm>
        </p:spPr>
        <p:txBody>
          <a:bodyPr/>
          <a:lstStyle/>
          <a:p>
            <a:r>
              <a:rPr lang="en-GB" sz="3200"/>
              <a:t>Photography DOs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0379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/>
              <a:t>Try unique camera angles and perspectives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13317"/>
            <a:ext cx="3657296" cy="584775"/>
          </a:xfrm>
        </p:spPr>
        <p:txBody>
          <a:bodyPr/>
          <a:lstStyle/>
          <a:p>
            <a:r>
              <a:rPr lang="en-GB" sz="3200"/>
              <a:t>Photography DOs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811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/>
              <a:t>Turn the camera 90 degrees for a vertical photo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13317"/>
            <a:ext cx="3657296" cy="584775"/>
          </a:xfrm>
        </p:spPr>
        <p:txBody>
          <a:bodyPr/>
          <a:lstStyle/>
          <a:p>
            <a:r>
              <a:rPr lang="en-GB" sz="3200"/>
              <a:t>Photography DOs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9907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229870" indent="-229870"/>
            <a:r>
              <a:rPr lang="en-GB" sz="3600"/>
              <a:t>Stay so far away from the subject that you can't see what a person is doing</a:t>
            </a:r>
            <a:endParaRPr lang="en-US"/>
          </a:p>
          <a:p>
            <a:pPr marL="229870" indent="-229870"/>
            <a:r>
              <a:rPr lang="en-GB" sz="3600"/>
              <a:t>Allow obstacles between you  and your subject</a:t>
            </a:r>
          </a:p>
          <a:p>
            <a:pPr marL="229870" indent="-229870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74872"/>
            <a:ext cx="3657296" cy="523220"/>
          </a:xfrm>
        </p:spPr>
        <p:txBody>
          <a:bodyPr/>
          <a:lstStyle/>
          <a:p>
            <a:r>
              <a:rPr lang="en-GB"/>
              <a:t>Photography DON'Ts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2496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2057401"/>
            <a:ext cx="3810000" cy="446353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229870" indent="-229870"/>
            <a:r>
              <a:rPr lang="en-GB" sz="2800" dirty="0"/>
              <a:t>Photograph the backs of people's heads unless anonymity is a concern </a:t>
            </a:r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or the focus is on the front of person</a:t>
            </a:r>
            <a:r>
              <a:rPr lang="en-GB" sz="2800" dirty="0"/>
              <a:t> </a:t>
            </a:r>
            <a:endParaRPr lang="en-US" dirty="0"/>
          </a:p>
          <a:p>
            <a:pPr marL="229870" indent="-229870"/>
            <a:r>
              <a:rPr lang="en-GB" sz="2800" dirty="0"/>
              <a:t>The reader is less likely to understand a project's impact  on people  if s/he can't see the beneficiary's face</a:t>
            </a:r>
          </a:p>
          <a:p>
            <a:pPr marL="229870" indent="-229870"/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74872"/>
            <a:ext cx="3657296" cy="523220"/>
          </a:xfrm>
        </p:spPr>
        <p:txBody>
          <a:bodyPr/>
          <a:lstStyle/>
          <a:p>
            <a:r>
              <a:rPr lang="en-GB"/>
              <a:t>Photography DON'Ts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173181"/>
            <a:ext cx="44196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70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990600"/>
            <a:ext cx="7772400" cy="2209800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3000"/>
              <a:t>Take photographs where the activity is ambiguous or beneficiaries are posing stiffly.</a:t>
            </a:r>
          </a:p>
          <a:p>
            <a:pPr lvl="0"/>
            <a:r>
              <a:rPr lang="en-GB" sz="3000"/>
              <a:t>The reader is less likely to see the impact of the assistance through posed snapshots</a:t>
            </a:r>
          </a:p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CCE5460-4FB7-5647-9AB1-CEF5116A5DCA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13813" y="325160"/>
            <a:ext cx="7772400" cy="523220"/>
          </a:xfrm>
        </p:spPr>
        <p:txBody>
          <a:bodyPr/>
          <a:lstStyle/>
          <a:p>
            <a:r>
              <a:rPr lang="en-GB">
                <a:solidFill>
                  <a:schemeClr val="bg2"/>
                </a:solidFill>
              </a:rPr>
              <a:t>Photography DON'Ts</a:t>
            </a:r>
          </a:p>
        </p:txBody>
      </p:sp>
    </p:spTree>
    <p:extLst>
      <p:ext uri="{BB962C8B-B14F-4D97-AF65-F5344CB8AC3E}">
        <p14:creationId xmlns:p14="http://schemas.microsoft.com/office/powerpoint/2010/main" val="25924829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3600"/>
              <a:t>Take pictures in which the activity is unclear or doesn't pro­ vide information in regards to what is being explained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74872"/>
            <a:ext cx="3657296" cy="523220"/>
          </a:xfrm>
        </p:spPr>
        <p:txBody>
          <a:bodyPr/>
          <a:lstStyle/>
          <a:p>
            <a:r>
              <a:rPr lang="en-GB"/>
              <a:t>Photography DON'Ts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0250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000"/>
              <a:t>Take pictures of the backs of heads or stand too far away from the activity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74872"/>
            <a:ext cx="3657296" cy="523220"/>
          </a:xfrm>
        </p:spPr>
        <p:txBody>
          <a:bodyPr/>
          <a:lstStyle/>
          <a:p>
            <a:r>
              <a:rPr lang="en-GB"/>
              <a:t>Photography DON'Ts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5848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/>
              <a:t>Take photos of people in which they are not active and you can't see their faces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1274872"/>
            <a:ext cx="3657296" cy="523220"/>
          </a:xfrm>
        </p:spPr>
        <p:txBody>
          <a:bodyPr/>
          <a:lstStyle/>
          <a:p>
            <a:r>
              <a:rPr lang="en-GB"/>
              <a:t>Photography DON'Ts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59469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3200" dirty="0"/>
              <a:t>Do the following:</a:t>
            </a:r>
          </a:p>
          <a:p>
            <a:pPr marL="229870" indent="-229870"/>
            <a:r>
              <a:rPr lang="en-GB" sz="3200" dirty="0"/>
              <a:t>Take 4 photographs that express different messages according to your view</a:t>
            </a:r>
            <a:endParaRPr lang="en-GB" sz="3200" dirty="0">
              <a:solidFill>
                <a:srgbClr val="BA0C2F"/>
              </a:solidFill>
            </a:endParaRPr>
          </a:p>
          <a:p>
            <a:pPr marL="229870" indent="-229870"/>
            <a:r>
              <a:rPr lang="en-GB" sz="3200" dirty="0"/>
              <a:t>Among the 4 photos, which one is the best? And why?</a:t>
            </a:r>
          </a:p>
          <a:p>
            <a:pPr marL="229870" indent="-229870"/>
            <a:r>
              <a:rPr lang="en-GB" sz="3200" dirty="0"/>
              <a:t>Which one is the worst? And why?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6104" y="848380"/>
            <a:ext cx="7772400" cy="523220"/>
          </a:xfrm>
        </p:spPr>
        <p:txBody>
          <a:bodyPr/>
          <a:lstStyle/>
          <a:p>
            <a:r>
              <a:rPr lang="en-GB"/>
              <a:t>ACTIVITIES</a:t>
            </a:r>
          </a:p>
        </p:txBody>
      </p:sp>
    </p:spTree>
    <p:extLst>
      <p:ext uri="{BB962C8B-B14F-4D97-AF65-F5344CB8AC3E}">
        <p14:creationId xmlns:p14="http://schemas.microsoft.com/office/powerpoint/2010/main" val="3012891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  <p:extLst>
              <p:ext uri="{D42A27DB-BD31-4B8C-83A1-F6EECF244321}">
                <p14:modId xmlns:p14="http://schemas.microsoft.com/office/powerpoint/2010/main" val="1455159261"/>
              </p:ext>
            </p:ext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29870" indent="-229870"/>
            <a:r>
              <a:rPr lang="en-GB" sz="3200" dirty="0"/>
              <a:t>Photography is from two Greek words photo-light and graph-drawing/painting</a:t>
            </a:r>
          </a:p>
          <a:p>
            <a:pPr marL="229870" indent="-229870"/>
            <a:r>
              <a:rPr lang="en-GB" sz="3200" dirty="0"/>
              <a:t>Photography is both an art and science of painting with light.</a:t>
            </a:r>
            <a:endParaRPr lang="en-US" dirty="0"/>
          </a:p>
          <a:p>
            <a:pPr marL="229870" indent="-229870"/>
            <a:r>
              <a:rPr lang="en-GB" sz="3200" dirty="0"/>
              <a:t>We use the painting (photo) for different purposes </a:t>
            </a:r>
            <a:endParaRPr lang="en-US" dirty="0">
              <a:solidFill>
                <a:srgbClr val="000000"/>
              </a:solidFill>
            </a:endParaRPr>
          </a:p>
          <a:p>
            <a:pPr marL="229870" indent="-229870"/>
            <a:endParaRPr lang="en-US" dirty="0">
              <a:solidFill>
                <a:srgbClr val="BA0C2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val="3178866805"/>
              </p:ext>
            </p:extLst>
          </p:nvPr>
        </p:nvSpPr>
        <p:spPr>
          <a:xfrm>
            <a:off x="686104" y="848380"/>
            <a:ext cx="7772400" cy="523220"/>
          </a:xfrm>
        </p:spPr>
        <p:txBody>
          <a:bodyPr/>
          <a:lstStyle/>
          <a:p>
            <a:r>
              <a:rPr lang="en-GB"/>
              <a:t>Photograph is defined</a:t>
            </a:r>
          </a:p>
        </p:txBody>
      </p:sp>
    </p:spTree>
    <p:extLst>
      <p:ext uri="{BB962C8B-B14F-4D97-AF65-F5344CB8AC3E}">
        <p14:creationId xmlns:p14="http://schemas.microsoft.com/office/powerpoint/2010/main" val="15661975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Editing enhances to improve photos </a:t>
            </a:r>
          </a:p>
          <a:p>
            <a:r>
              <a:rPr lang="en-GB" sz="3600" dirty="0"/>
              <a:t>It should be done careful to avoid changes that can be brought by it (manipulation)</a:t>
            </a:r>
          </a:p>
          <a:p>
            <a:r>
              <a:rPr lang="en-GB" sz="3600" dirty="0"/>
              <a:t>Try to be original as much as possible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6104" y="848380"/>
            <a:ext cx="7772400" cy="523220"/>
          </a:xfrm>
        </p:spPr>
        <p:txBody>
          <a:bodyPr/>
          <a:lstStyle/>
          <a:p>
            <a:r>
              <a:rPr lang="en-GB" b="1"/>
              <a:t>EDITING</a:t>
            </a:r>
          </a:p>
        </p:txBody>
      </p:sp>
    </p:spTree>
    <p:extLst>
      <p:ext uri="{BB962C8B-B14F-4D97-AF65-F5344CB8AC3E}">
        <p14:creationId xmlns:p14="http://schemas.microsoft.com/office/powerpoint/2010/main" val="31403334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2400" dirty="0"/>
          </a:p>
          <a:p>
            <a:pPr marL="0" indent="0" algn="ctr">
              <a:buNone/>
            </a:pPr>
            <a:endParaRPr lang="en-GB" sz="2400" dirty="0"/>
          </a:p>
          <a:p>
            <a:pPr marL="0" indent="0" algn="ctr">
              <a:buNone/>
            </a:pPr>
            <a:endParaRPr lang="en-GB" sz="2400" dirty="0"/>
          </a:p>
          <a:p>
            <a:pPr marL="0" indent="0" algn="ctr">
              <a:buNone/>
            </a:pPr>
            <a:r>
              <a:rPr lang="en-GB" sz="3200" i="1" dirty="0">
                <a:solidFill>
                  <a:schemeClr val="accent5">
                    <a:lumMod val="50000"/>
                  </a:schemeClr>
                </a:solidFill>
              </a:rPr>
              <a:t>All the best in being better photographers...!!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33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 rot="16200000">
            <a:off x="9144002" y="1316181"/>
            <a:ext cx="2743200" cy="152401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CCE5460-4FB7-5647-9AB1-CEF5116A5DCA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5148775" y="5987534"/>
            <a:ext cx="4289005" cy="10668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WE,  THANK YOU!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3127248" y="6521450"/>
            <a:ext cx="2895600" cy="184150"/>
          </a:xfrm>
        </p:spPr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FOOTER GOES HERE</a:t>
            </a:r>
          </a:p>
        </p:txBody>
      </p:sp>
    </p:spTree>
    <p:extLst>
      <p:ext uri="{BB962C8B-B14F-4D97-AF65-F5344CB8AC3E}">
        <p14:creationId xmlns:p14="http://schemas.microsoft.com/office/powerpoint/2010/main" val="2050630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To show evidence of work</a:t>
            </a:r>
          </a:p>
          <a:p>
            <a:r>
              <a:rPr lang="en-US" sz="3200" dirty="0"/>
              <a:t>A photo speaks a 1,000 words</a:t>
            </a:r>
          </a:p>
          <a:p>
            <a:endParaRPr lang="en-US" sz="3200" dirty="0"/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4FB1AD-D69E-B741-965A-0BAE826C2FA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6104" y="848380"/>
            <a:ext cx="7772400" cy="52322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Importance of photography to project's activities</a:t>
            </a:r>
          </a:p>
        </p:txBody>
      </p:sp>
    </p:spTree>
    <p:extLst>
      <p:ext uri="{BB962C8B-B14F-4D97-AF65-F5344CB8AC3E}">
        <p14:creationId xmlns:p14="http://schemas.microsoft.com/office/powerpoint/2010/main" val="1741934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3036" y="3390900"/>
            <a:ext cx="4419600" cy="3314700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extLst>
              <p:ext uri="{D42A27DB-BD31-4B8C-83A1-F6EECF244321}">
                <p14:modId xmlns:p14="http://schemas.microsoft.com/office/powerpoint/2010/main" val="1762383096"/>
              </p:ext>
            </p:extLst>
          </p:nvPr>
        </p:nvSpPr>
        <p:spPr>
          <a:xfrm>
            <a:off x="487680" y="1011779"/>
            <a:ext cx="8319254" cy="2379121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683895" lvl="1" indent="-229870" algn="just">
              <a:buFont typeface="Wingdings" panose="05000000000000000000" pitchFamily="2" charset="2"/>
              <a:buChar char="§"/>
            </a:pPr>
            <a:endParaRPr lang="en-GB" sz="2400">
              <a:solidFill>
                <a:srgbClr val="000000"/>
              </a:solidFill>
            </a:endParaRPr>
          </a:p>
          <a:p>
            <a:pPr marL="453390" lvl="1" indent="0" algn="just">
              <a:buNone/>
            </a:pPr>
            <a:r>
              <a:rPr lang="en-GB" sz="2400">
                <a:solidFill>
                  <a:srgbClr val="BA0C2F"/>
                </a:solidFill>
              </a:rPr>
              <a:t>1. COMPOSITION</a:t>
            </a:r>
          </a:p>
          <a:p>
            <a:pPr marL="453390" lvl="1" indent="0" algn="just">
              <a:buNone/>
            </a:pPr>
            <a:r>
              <a:rPr lang="en-GB" sz="2400">
                <a:solidFill>
                  <a:srgbClr val="BA0C2F"/>
                </a:solidFill>
              </a:rPr>
              <a:t>A)</a:t>
            </a:r>
            <a:r>
              <a:rPr lang="en-GB" sz="2400"/>
              <a:t> Un-clutter the picture. Zoom in</a:t>
            </a:r>
            <a:endParaRPr lang="en-US"/>
          </a:p>
          <a:p>
            <a:pPr marL="683895" lvl="1" indent="-229870" algn="just">
              <a:buChar char="§"/>
            </a:pPr>
            <a:r>
              <a:rPr lang="en-GB" sz="2400"/>
              <a:t>A good photograph is a subject, a context, and nothing else</a:t>
            </a:r>
            <a:endParaRPr lang="en-US"/>
          </a:p>
          <a:p>
            <a:pPr marL="683895" lvl="1" indent="-229870" algn="just">
              <a:buChar char="§"/>
            </a:pPr>
            <a:r>
              <a:rPr lang="en-GB" sz="2400"/>
              <a:t>Remove any clutter that distracts your message</a:t>
            </a:r>
            <a:endParaRPr lang="en-US"/>
          </a:p>
          <a:p>
            <a:pPr marL="683895" lvl="1" indent="-229870" algn="just">
              <a:buChar char="§"/>
            </a:pPr>
            <a:r>
              <a:rPr lang="en-GB" sz="2400"/>
              <a:t>Get closer -- zoom in -- and crop as tightly as possible</a:t>
            </a:r>
            <a:endParaRPr lang="en-US"/>
          </a:p>
          <a:p>
            <a:pPr marL="683895" lvl="1" indent="-229870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280703" y="-895350"/>
            <a:ext cx="7616705" cy="2246313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GB" b="1">
                <a:solidFill>
                  <a:schemeClr val="accent6"/>
                </a:solidFill>
              </a:rPr>
              <a:t>PRINCIPLES OF PHOTOGRAPHY</a:t>
            </a:r>
            <a:r>
              <a:rPr lang="en-US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>
                <a:solidFill>
                  <a:schemeClr val="tx1"/>
                </a:solidFill>
                <a:latin typeface="+mj-ea"/>
                <a:cs typeface="+mj-ea"/>
              </a:rPr>
            </a:br>
            <a:endParaRPr lang="en-GB" b="1">
              <a:solidFill>
                <a:schemeClr val="accent6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054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3036" y="3390900"/>
            <a:ext cx="4419599" cy="3314700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7680" y="1011779"/>
            <a:ext cx="8319254" cy="226482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3390" lvl="1" indent="0" algn="just">
              <a:buNone/>
            </a:pPr>
            <a:r>
              <a:rPr lang="en-GB" sz="2800">
                <a:solidFill>
                  <a:srgbClr val="BA0C2F"/>
                </a:solidFill>
              </a:rPr>
              <a:t>B) </a:t>
            </a:r>
            <a:r>
              <a:rPr lang="en-GB" sz="2800">
                <a:solidFill>
                  <a:srgbClr val="6C6860"/>
                </a:solidFill>
              </a:rPr>
              <a:t>P</a:t>
            </a:r>
            <a:r>
              <a:rPr lang="en-GB" sz="2800"/>
              <a:t>ut subject off-centre / Rule of thirds</a:t>
            </a:r>
            <a:endParaRPr lang="en-US"/>
          </a:p>
          <a:p>
            <a:pPr marL="683895" lvl="1" indent="-229870" algn="just">
              <a:buFont typeface="Wingdings" panose="05000000000000000000" pitchFamily="2" charset="2"/>
              <a:buChar char="§"/>
            </a:pPr>
            <a:r>
              <a:rPr lang="en-GB" sz="2400"/>
              <a:t>The centre of the frame is the weakest place -- it's static, dull, and gives no value to the context. The more you move the subject away from the centre, the more relevance you give to the context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635627" y="430659"/>
            <a:ext cx="3962400" cy="523220"/>
          </a:xfrm>
        </p:spPr>
        <p:txBody>
          <a:bodyPr/>
          <a:lstStyle/>
          <a:p>
            <a:r>
              <a:rPr lang="en-GB" b="1">
                <a:solidFill>
                  <a:schemeClr val="accent6"/>
                </a:solidFill>
              </a:rPr>
              <a:t>COMPOSITION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474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700" y="3037062"/>
            <a:ext cx="4419599" cy="3314699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7680" y="1011779"/>
            <a:ext cx="8319254" cy="226482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3390" lvl="1" indent="0" algn="just">
              <a:buNone/>
            </a:pPr>
            <a:r>
              <a:rPr lang="en-GB" sz="2800">
                <a:solidFill>
                  <a:srgbClr val="BA0C2F"/>
                </a:solidFill>
              </a:rPr>
              <a:t>C) </a:t>
            </a:r>
            <a:r>
              <a:rPr lang="en-GB" sz="2800">
                <a:solidFill>
                  <a:srgbClr val="6C6860"/>
                </a:solidFill>
              </a:rPr>
              <a:t>Use</a:t>
            </a:r>
            <a:r>
              <a:rPr lang="en-GB" sz="2800">
                <a:solidFill>
                  <a:schemeClr val="accent5">
                    <a:lumMod val="50000"/>
                  </a:schemeClr>
                </a:solidFill>
              </a:rPr>
              <a:t> of frames, lines &amp; diagonals</a:t>
            </a:r>
            <a:endParaRPr lang="en-US"/>
          </a:p>
          <a:p>
            <a:pPr marL="683895" lvl="1" indent="-229870" algn="just">
              <a:buFont typeface="Wingdings" panose="05000000000000000000" pitchFamily="2" charset="2"/>
              <a:buChar char="§"/>
            </a:pPr>
            <a:r>
              <a:rPr lang="en-GB" sz="2400"/>
              <a:t>Create impact by using frames and real or inferred lines that lead the viewer's eye into and around the picture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635627" y="430659"/>
            <a:ext cx="3962400" cy="523220"/>
          </a:xfrm>
        </p:spPr>
        <p:txBody>
          <a:bodyPr/>
          <a:lstStyle/>
          <a:p>
            <a:r>
              <a:rPr lang="en-GB" b="1">
                <a:solidFill>
                  <a:schemeClr val="accent6"/>
                </a:solidFill>
              </a:rPr>
              <a:t>COMPOSITION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5299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96044" y="1011779"/>
            <a:ext cx="4210889" cy="583929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3390" lvl="1" indent="0" algn="just">
              <a:buNone/>
            </a:pPr>
            <a:r>
              <a:rPr lang="en-GB" sz="2800" dirty="0">
                <a:solidFill>
                  <a:srgbClr val="BA0C2F"/>
                </a:solidFill>
              </a:rPr>
              <a:t>D) </a:t>
            </a:r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Dramatic Perspective</a:t>
            </a:r>
            <a:endParaRPr lang="en-US" dirty="0"/>
          </a:p>
          <a:p>
            <a:pPr marL="683895" lvl="1" indent="-229870" algn="just">
              <a:buFont typeface="Wingdings" panose="05000000000000000000" pitchFamily="2" charset="2"/>
              <a:buChar char="§"/>
            </a:pPr>
            <a:r>
              <a:rPr lang="en-GB" sz="2400" dirty="0"/>
              <a:t>Create impact by photographing your subjects from unexpected angles. Imagine yourself as an electron spinning around the subject, which is the nucleus of an atom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720289" y="303347"/>
            <a:ext cx="3962400" cy="523220"/>
          </a:xfrm>
        </p:spPr>
        <p:txBody>
          <a:bodyPr/>
          <a:lstStyle/>
          <a:p>
            <a:r>
              <a:rPr lang="en-GB" b="1">
                <a:solidFill>
                  <a:schemeClr val="accent6"/>
                </a:solidFill>
              </a:rPr>
              <a:t>COMPOSITION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6445" y="152399"/>
            <a:ext cx="44196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43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7/11/17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8120" y="914400"/>
            <a:ext cx="3657600" cy="57912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3200">
                <a:solidFill>
                  <a:schemeClr val="accent5">
                    <a:lumMod val="50000"/>
                  </a:schemeClr>
                </a:solidFill>
              </a:rPr>
              <a:t>A) Avoid using flash, even for night shots</a:t>
            </a:r>
            <a:endParaRPr lang="en-US"/>
          </a:p>
          <a:p>
            <a:pPr marL="683895" lvl="1" indent="-229870"/>
            <a:r>
              <a:rPr lang="en-GB" sz="2800"/>
              <a:t>The indiscriminate blast of flash destroys the intimate mood of existing light</a:t>
            </a:r>
          </a:p>
          <a:p>
            <a:pPr marL="683895" lvl="1" indent="-229870"/>
            <a:endParaRPr lang="en-GB">
              <a:solidFill>
                <a:srgbClr val="0067B9"/>
              </a:solidFill>
            </a:endParaRPr>
          </a:p>
          <a:p>
            <a:pPr marL="229870" indent="-229870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208747"/>
            <a:ext cx="3874380" cy="538014"/>
          </a:xfrm>
        </p:spPr>
        <p:txBody>
          <a:bodyPr/>
          <a:lstStyle/>
          <a:p>
            <a:r>
              <a:rPr lang="en-GB"/>
              <a:t>2. LIGHT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35670"/>
      </p:ext>
    </p:extLst>
  </p:cSld>
  <p:clrMapOvr>
    <a:masterClrMapping/>
  </p:clrMapOvr>
</p:sld>
</file>

<file path=ppt/theme/theme1.xml><?xml version="1.0" encoding="utf-8"?>
<a:theme xmlns:a="http://schemas.openxmlformats.org/drawingml/2006/main" name="4.3-Template_4.29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raining training slides(1)" id="{AF7AFA00-E171-4524-94A5-73A9EC9F648C}" vid="{0CBE0FDA-D01F-424C-9F19-3D08EDA2C8E2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aining training slides(1)" id="{AF7AFA00-E171-4524-94A5-73A9EC9F648C}" vid="{3ABD7677-7199-419A-ACD4-43E19715785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735</Words>
  <Application>Microsoft Macintosh PowerPoint</Application>
  <PresentationFormat>On-screen Show (4:3)</PresentationFormat>
  <Paragraphs>184</Paragraphs>
  <Slides>32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Calibri</vt:lpstr>
      <vt:lpstr>Calibri Light</vt:lpstr>
      <vt:lpstr>Gill Sans MT</vt:lpstr>
      <vt:lpstr>Wingdings</vt:lpstr>
      <vt:lpstr>Arial</vt:lpstr>
      <vt:lpstr>4.3-Template_4.29.2016</vt:lpstr>
      <vt:lpstr>Custom Design</vt:lpstr>
      <vt:lpstr>BASICS OF PHOTOGRAPHY  </vt:lpstr>
      <vt:lpstr>Objectives</vt:lpstr>
      <vt:lpstr>Photograph is defined</vt:lpstr>
      <vt:lpstr>Importance of photography to project's activities</vt:lpstr>
      <vt:lpstr>  PRINCIPLES OF PHOTOGRAPHY </vt:lpstr>
      <vt:lpstr>COMPOSITION</vt:lpstr>
      <vt:lpstr>COMPOSITION</vt:lpstr>
      <vt:lpstr>COMPOSITION</vt:lpstr>
      <vt:lpstr>2. LIGHT</vt:lpstr>
      <vt:lpstr>LIGHT</vt:lpstr>
      <vt:lpstr>LIGHT</vt:lpstr>
      <vt:lpstr>3. CAMERA ANGLES</vt:lpstr>
      <vt:lpstr>PowerPoint Presentation</vt:lpstr>
      <vt:lpstr>High angle</vt:lpstr>
      <vt:lpstr>Eye level</vt:lpstr>
      <vt:lpstr>PROJECT PHOTOS - GUIDELINE</vt:lpstr>
      <vt:lpstr>Photography DOs</vt:lpstr>
      <vt:lpstr>Photography DOs</vt:lpstr>
      <vt:lpstr>Photography DOs</vt:lpstr>
      <vt:lpstr>Photography DOs</vt:lpstr>
      <vt:lpstr>Photography DOs</vt:lpstr>
      <vt:lpstr>Photography DOs</vt:lpstr>
      <vt:lpstr>Photography DON'Ts</vt:lpstr>
      <vt:lpstr>Photography DON'Ts</vt:lpstr>
      <vt:lpstr>Photography DON'Ts</vt:lpstr>
      <vt:lpstr>Photography DON'Ts</vt:lpstr>
      <vt:lpstr>Photography DON'Ts</vt:lpstr>
      <vt:lpstr>Photography DON'Ts</vt:lpstr>
      <vt:lpstr>ACTIVITIES</vt:lpstr>
      <vt:lpstr>EDITING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BASICS OF PHOTOGRAPHY</dc:title>
  <dc:creator>DbSpecialist</dc:creator>
  <cp:lastModifiedBy>Odhong, Jonathan (IITA)</cp:lastModifiedBy>
  <cp:revision>5</cp:revision>
  <dcterms:modified xsi:type="dcterms:W3CDTF">2017-07-11T14:22:38Z</dcterms:modified>
</cp:coreProperties>
</file>